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20" r:id="rId24"/>
    <p:sldId id="480" r:id="rId25"/>
    <p:sldId id="1382" r:id="rId26"/>
    <p:sldId id="1301" r:id="rId27"/>
    <p:sldId id="131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5"/>
    <p:restoredTop sz="87347"/>
  </p:normalViewPr>
  <p:slideViewPr>
    <p:cSldViewPr snapToGrid="0" snapToObjects="1">
      <p:cViewPr varScale="1">
        <p:scale>
          <a:sx n="111" d="100"/>
          <a:sy n="111" d="100"/>
        </p:scale>
        <p:origin x="504"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22</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12/5/23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40.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55AydSPLrV8cBcwn7"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9.gi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B02D870-9BCF-E97F-C8D2-8E9A300E13DA}"/>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7D7F052-C960-AB7D-F88A-A99F01E58C76}"/>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 </m:t>
                      </m:r>
                      <m:sSub>
                        <m:sSubPr>
                          <m:ctrlPr>
                            <a:rPr lang="en-GB" sz="2800" i="1" smtClean="0">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𝑖</m:t>
                          </m:r>
                          <m:r>
                            <a:rPr lang="en-GB" sz="2800" b="0" i="1" smtClean="0">
                              <a:latin typeface="Cambria Math" panose="02040503050406030204" pitchFamily="18" charset="0"/>
                            </a:rPr>
                            <m:t>0</m:t>
                          </m:r>
                        </m:sub>
                      </m:sSub>
                      <m:r>
                        <a:rPr lang="en-GB" sz="2800" b="0" i="1">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b="0" i="1">
                              <a:latin typeface="Cambria Math" panose="02040503050406030204" pitchFamily="18" charset="0"/>
                              <a:ea typeface="Cambria Math" panose="02040503050406030204" pitchFamily="18" charset="0"/>
                            </a:rPr>
                            <m:t>𝑢</m:t>
                          </m:r>
                        </m:e>
                        <m:sub>
                          <m:r>
                            <a:rPr lang="en-GB" sz="2800" b="0" i="1">
                              <a:latin typeface="Cambria Math" panose="02040503050406030204" pitchFamily="18" charset="0"/>
                              <a:ea typeface="Cambria Math" panose="02040503050406030204" pitchFamily="18" charset="0"/>
                            </a:rPr>
                            <m:t>𝑖</m:t>
                          </m:r>
                        </m:sub>
                      </m:sSub>
                      <m:r>
                        <a:rPr lang="en-GB" sz="2800" b="0" i="1">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b="0" i="1">
                              <a:latin typeface="Cambria Math" panose="02040503050406030204" pitchFamily="18" charset="0"/>
                              <a:ea typeface="Cambria Math" panose="02040503050406030204" pitchFamily="18" charset="0"/>
                            </a:rPr>
                            <m:t>𝑣</m:t>
                          </m:r>
                        </m:e>
                        <m:sub>
                          <m:r>
                            <a:rPr lang="en-GB" sz="2800" b="0" i="1">
                              <a:latin typeface="Cambria Math" panose="02040503050406030204" pitchFamily="18" charset="0"/>
                              <a:ea typeface="Cambria Math" panose="02040503050406030204" pitchFamily="18" charset="0"/>
                            </a:rPr>
                            <m:t>𝑖</m:t>
                          </m:r>
                        </m:sub>
                      </m:sSub>
                      <m:r>
                        <a:rPr lang="en-GB" sz="2800" b="0" i="1">
                          <a:latin typeface="Cambria Math" panose="02040503050406030204" pitchFamily="18" charset="0"/>
                          <a:ea typeface="Cambria Math" panose="02040503050406030204" pitchFamily="18" charset="0"/>
                        </a:rPr>
                        <m:t>)</m:t>
                      </m:r>
                      <m:r>
                        <a:rPr lang="en-GB" sz="2800" b="0" i="0" smtClean="0">
                          <a:latin typeface="Cambria Math" panose="02040503050406030204" pitchFamily="18" charset="0"/>
                        </a:rPr>
                        <m:t>+</m:t>
                      </m:r>
                      <m:sSub>
                        <m:sSubPr>
                          <m:ctrlPr>
                            <a:rPr lang="en-GB" sz="2800" i="1">
                              <a:latin typeface="Cambria Math" panose="02040503050406030204" pitchFamily="18" charset="0"/>
                            </a:rPr>
                          </m:ctrlPr>
                        </m:sSubPr>
                        <m:e>
                          <m:r>
                            <a:rPr lang="en-GB" sz="2800" b="0" i="1">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𝑖</m:t>
                          </m:r>
                          <m:r>
                            <a:rPr lang="en-GB" sz="2800" b="0" i="1" smtClean="0">
                              <a:latin typeface="Cambria Math" panose="02040503050406030204" pitchFamily="18" charset="0"/>
                              <a:ea typeface="Cambria Math" panose="02040503050406030204" pitchFamily="18" charset="0"/>
                            </a:rPr>
                            <m:t>1</m:t>
                          </m:r>
                        </m:sub>
                      </m:sSub>
                      <m:r>
                        <a:rPr lang="en-GB" sz="2800" b="0" i="1" smtClean="0">
                          <a:latin typeface="Cambria Math" panose="02040503050406030204" pitchFamily="18" charset="0"/>
                          <a:ea typeface="Cambria Math" panose="02040503050406030204" pitchFamily="18" charset="0"/>
                        </a:rPr>
                        <m:t>(</m:t>
                      </m:r>
                      <m:sSub>
                        <m:sSubPr>
                          <m:ctrlPr>
                            <a:rPr lang="en-GB" sz="280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𝑢</m:t>
                          </m:r>
                        </m:e>
                        <m:sub>
                          <m:r>
                            <a:rPr lang="en-GB" sz="2800" b="0" i="1" smtClean="0">
                              <a:latin typeface="Cambria Math" panose="02040503050406030204" pitchFamily="18" charset="0"/>
                              <a:ea typeface="Cambria Math" panose="02040503050406030204" pitchFamily="18" charset="0"/>
                            </a:rPr>
                            <m:t>𝑖</m:t>
                          </m:r>
                        </m:sub>
                      </m:sSub>
                      <m:r>
                        <a:rPr lang="en-GB" sz="2800" b="0" i="1" smtClean="0">
                          <a:latin typeface="Cambria Math" panose="02040503050406030204" pitchFamily="18" charset="0"/>
                          <a:ea typeface="Cambria Math" panose="02040503050406030204" pitchFamily="18" charset="0"/>
                        </a:rPr>
                        <m:t>,</m:t>
                      </m:r>
                      <m:sSub>
                        <m:sSubPr>
                          <m:ctrlPr>
                            <a:rPr lang="en-GB" sz="280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𝑣</m:t>
                          </m:r>
                        </m:e>
                        <m:sub>
                          <m:r>
                            <a:rPr lang="en-GB" sz="2800" b="0" i="1" smtClean="0">
                              <a:latin typeface="Cambria Math" panose="02040503050406030204" pitchFamily="18" charset="0"/>
                              <a:ea typeface="Cambria Math" panose="02040503050406030204" pitchFamily="18" charset="0"/>
                            </a:rPr>
                            <m:t>𝑖</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rPr>
                          </m:ctrlPr>
                        </m:sSubPr>
                        <m:e>
                          <m:r>
                            <a:rPr lang="en-GB" sz="2800" b="0" i="1">
                              <a:latin typeface="Cambria Math" panose="02040503050406030204" pitchFamily="18" charset="0"/>
                            </a:rPr>
                            <m:t>𝑥</m:t>
                          </m:r>
                        </m:e>
                        <m:sub>
                          <m:r>
                            <a:rPr lang="en-GB" sz="2800" b="0" i="1" smtClean="0">
                              <a:latin typeface="Cambria Math" panose="02040503050406030204" pitchFamily="18" charset="0"/>
                            </a:rPr>
                            <m:t>𝑖</m:t>
                          </m:r>
                          <m:r>
                            <a:rPr lang="en-GB" sz="2800" b="0" i="1" smtClean="0">
                              <a:latin typeface="Cambria Math" panose="02040503050406030204" pitchFamily="18" charset="0"/>
                            </a:rPr>
                            <m:t>1</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b="0" i="1">
                              <a:latin typeface="Cambria Math" panose="02040503050406030204" pitchFamily="18" charset="0"/>
                              <a:ea typeface="Cambria Math" panose="02040503050406030204" pitchFamily="18" charset="0"/>
                            </a:rPr>
                            <m:t>𝛽</m:t>
                          </m:r>
                        </m:e>
                        <m:sub>
                          <m:r>
                            <a:rPr lang="en-GB" sz="2800" b="0" i="1" smtClean="0">
                              <a:latin typeface="Cambria Math" panose="02040503050406030204" pitchFamily="18" charset="0"/>
                              <a:ea typeface="Cambria Math" panose="02040503050406030204" pitchFamily="18" charset="0"/>
                            </a:rPr>
                            <m:t>𝑖</m:t>
                          </m:r>
                          <m:r>
                            <a:rPr lang="en-GB" sz="2800" b="0" i="1" smtClean="0">
                              <a:latin typeface="Cambria Math" panose="02040503050406030204" pitchFamily="18" charset="0"/>
                              <a:ea typeface="Cambria Math" panose="02040503050406030204" pitchFamily="18" charset="0"/>
                            </a:rPr>
                            <m:t>2</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𝑢</m:t>
                          </m:r>
                        </m:e>
                        <m:sub>
                          <m:r>
                            <a:rPr lang="en-GB" sz="2800" b="0" i="1" smtClean="0">
                              <a:latin typeface="Cambria Math" panose="02040503050406030204" pitchFamily="18" charset="0"/>
                              <a:ea typeface="Cambria Math" panose="02040503050406030204" pitchFamily="18" charset="0"/>
                            </a:rPr>
                            <m:t>𝑖</m:t>
                          </m:r>
                        </m:sub>
                      </m:sSub>
                      <m:r>
                        <a:rPr lang="en-GB" sz="2800" b="0" i="1">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𝑣</m:t>
                          </m:r>
                        </m:e>
                        <m:sub>
                          <m:r>
                            <a:rPr lang="en-GB" sz="2800" b="0" i="1" smtClean="0">
                              <a:latin typeface="Cambria Math" panose="02040503050406030204" pitchFamily="18" charset="0"/>
                              <a:ea typeface="Cambria Math" panose="02040503050406030204" pitchFamily="18" charset="0"/>
                            </a:rPr>
                            <m:t>𝑖</m:t>
                          </m:r>
                        </m:sub>
                      </m:sSub>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rPr>
                          </m:ctrlPr>
                        </m:sSubPr>
                        <m:e>
                          <m:r>
                            <a:rPr lang="en-GB" sz="2800" b="0" i="1">
                              <a:latin typeface="Cambria Math" panose="02040503050406030204" pitchFamily="18" charset="0"/>
                            </a:rPr>
                            <m:t>𝑥</m:t>
                          </m:r>
                        </m:e>
                        <m:sub>
                          <m:r>
                            <a:rPr lang="en-GB" sz="2800" b="0" i="1" smtClean="0">
                              <a:latin typeface="Cambria Math" panose="02040503050406030204" pitchFamily="18" charset="0"/>
                            </a:rPr>
                            <m:t>𝑖</m:t>
                          </m:r>
                          <m:r>
                            <a:rPr lang="en-GB" sz="2800" b="0" i="1" smtClean="0">
                              <a:latin typeface="Cambria Math" panose="02040503050406030204" pitchFamily="18" charset="0"/>
                            </a:rPr>
                            <m:t>2</m:t>
                          </m:r>
                        </m:sub>
                      </m:sSub>
                      <m:r>
                        <a:rPr lang="en-GB" sz="2800" b="0" i="0"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𝜀</m:t>
                          </m:r>
                        </m:e>
                        <m:sub>
                          <m:r>
                            <a:rPr lang="en-GB" sz="2800" b="0" i="1" smtClean="0">
                              <a:latin typeface="Cambria Math" panose="02040503050406030204" pitchFamily="18" charset="0"/>
                            </a:rPr>
                            <m:t>𝑖</m:t>
                          </m:r>
                        </m:sub>
                      </m:sSub>
                    </m:oMath>
                  </m:oMathPara>
                </a14:m>
                <a:endParaRPr lang="en-US" sz="28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523220"/>
              </a:xfrm>
              <a:prstGeom prst="rect">
                <a:avLst/>
              </a:prstGeom>
              <a:blipFill>
                <a:blip r:embed="rId3"/>
                <a:stretch>
                  <a:fillRect b="-2142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7D7F052-C960-AB7D-F88A-A99F01E58C76}"/>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829097"/>
                <a:ext cx="438387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𝜷</m:t>
                      </m:r>
                      <m:r>
                        <a:rPr lang="en-GB" sz="1600" b="1" i="1" smtClean="0">
                          <a:latin typeface="Cambria Math" panose="02040503050406030204" pitchFamily="18" charset="0"/>
                          <a:ea typeface="Cambria Math" panose="02040503050406030204" pitchFamily="18" charset="0"/>
                        </a:rPr>
                        <m:t>𝒙</m:t>
                      </m:r>
                      <m:r>
                        <a:rPr lang="en-GB" sz="1600" b="1" i="0" smtClean="0">
                          <a:latin typeface="Cambria Math" panose="02040503050406030204" pitchFamily="18" charset="0"/>
                        </a:rPr>
                        <m:t>+</m:t>
                      </m:r>
                      <m:r>
                        <a:rPr lang="el-GR" sz="1600" b="1" i="1" smtClean="0">
                          <a:latin typeface="Cambria Math" panose="02040503050406030204" pitchFamily="18" charset="0"/>
                          <a:ea typeface="Cambria Math" panose="02040503050406030204" pitchFamily="18" charset="0"/>
                        </a:rPr>
                        <m:t>𝜺</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829097"/>
                <a:ext cx="4383875" cy="338554"/>
              </a:xfrm>
              <a:prstGeom prst="rect">
                <a:avLst/>
              </a:prstGeom>
              <a:blipFill>
                <a:blip r:embed="rId21"/>
                <a:stretch>
                  <a:fillRect b="-14286"/>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615165" y="4159367"/>
            <a:ext cx="4469379"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58851" y="6110448"/>
            <a:ext cx="4295918"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Use this approach - its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58851" y="6110448"/>
            <a:ext cx="4295918"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Use this approach - its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Compute kernel bandwidths. Highly recommend to use the adaptive bandwidths, which is flexible than the fixed for estimating the optimal bandwidth.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2194523282"/>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tretch>
            <a:fillRect/>
          </a:stretch>
        </p:blipFill>
        <p:spPr>
          <a:xfrm>
            <a:off x="331313" y="866722"/>
            <a:ext cx="5521618" cy="408586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tretch>
            <a:fillRect/>
          </a:stretch>
        </p:blipFill>
        <p:spPr>
          <a:xfrm>
            <a:off x="6339070" y="859777"/>
            <a:ext cx="5521618"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200329"/>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dirty="0">
                <a:effectLst/>
                <a:latin typeface="Helvetica Neue" panose="02000503000000020004" pitchFamily="2" charset="0"/>
              </a:rPr>
              <a:t>For instance, in the Borough of Hounslow, we can see a significant reduction in house prices in relation to increased levels of socioeconomic deprivation (adjusted for income and accessibility). Such associations are clustered in the North-East and South-South West of Hounslow. The regions coloured white are not significant relationships and blues are a chance finding.</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4" y="89363"/>
            <a:ext cx="899353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tretch>
            <a:fillRect/>
          </a:stretch>
        </p:blipFill>
        <p:spPr>
          <a:xfrm>
            <a:off x="231494" y="713514"/>
            <a:ext cx="7772400" cy="5798457"/>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262979"/>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are essential the local’s model ability to predict the explained variability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4" y="123568"/>
            <a:ext cx="8489950"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past 10 weeks?</a:t>
            </a:r>
          </a:p>
        </p:txBody>
      </p:sp>
      <p:sp>
        <p:nvSpPr>
          <p:cNvPr id="3" name="TextBox 2">
            <a:extLst>
              <a:ext uri="{FF2B5EF4-FFF2-40B4-BE49-F238E27FC236}">
                <a16:creationId xmlns:a16="http://schemas.microsoft.com/office/drawing/2014/main" id="{A6425ED1-0249-9CEA-B2CB-E0511142C7F1}"/>
              </a:ext>
            </a:extLst>
          </p:cNvPr>
          <p:cNvSpPr txBox="1"/>
          <p:nvPr/>
        </p:nvSpPr>
        <p:spPr>
          <a:xfrm>
            <a:off x="1511214" y="6122704"/>
            <a:ext cx="8721720" cy="646331"/>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8</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(noon)</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https://forms.gle/55AydSPLrV8cBcwn7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710848" y="288152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11360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3" name="Slide Number Placeholder 3">
            <a:extLst>
              <a:ext uri="{FF2B5EF4-FFF2-40B4-BE49-F238E27FC236}">
                <a16:creationId xmlns:a16="http://schemas.microsoft.com/office/drawing/2014/main" id="{96C3DAAC-DA96-F5F4-5988-ECEE2EF5EFBA}"/>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125087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3040319836"/>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3" name="Slide Number Placeholder 3">
            <a:extLst>
              <a:ext uri="{FF2B5EF4-FFF2-40B4-BE49-F238E27FC236}">
                <a16:creationId xmlns:a16="http://schemas.microsoft.com/office/drawing/2014/main" id="{96C3DAAC-DA96-F5F4-5988-ECEE2EF5EFBA}"/>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associations are statistically significant across geographic space. </a:t>
            </a:r>
          </a:p>
        </p:txBody>
      </p:sp>
      <p:sp>
        <p:nvSpPr>
          <p:cNvPr id="2" name="Slide Number Placeholder 3">
            <a:extLst>
              <a:ext uri="{FF2B5EF4-FFF2-40B4-BE49-F238E27FC236}">
                <a16:creationId xmlns:a16="http://schemas.microsoft.com/office/drawing/2014/main" id="{9625FDEA-5BA9-35C8-C0C1-BAB2833DF953}"/>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26704</TotalTime>
  <Words>2650</Words>
  <Application>Microsoft Macintosh PowerPoint</Application>
  <PresentationFormat>Widescreen</PresentationFormat>
  <Paragraphs>380</Paragraphs>
  <Slides>26</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Calibri</vt:lpstr>
      <vt:lpstr>Calibri Light</vt:lpstr>
      <vt:lpstr>Cambria Math</vt:lpstr>
      <vt:lpstr>Century</vt:lpstr>
      <vt:lpstr>Helvetica</vt:lpstr>
      <vt:lpstr>Helvetica Neue</vt:lpstr>
      <vt:lpstr>Helvetica Neue Condensed Black</vt:lpstr>
      <vt:lpstr>Helvetica Neue Light</vt:lpstr>
      <vt:lpstr>HELVETICA NEUE THIN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327</cp:revision>
  <dcterms:created xsi:type="dcterms:W3CDTF">2020-11-19T14:47:11Z</dcterms:created>
  <dcterms:modified xsi:type="dcterms:W3CDTF">2023-12-05T08:16:31Z</dcterms:modified>
</cp:coreProperties>
</file>